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0275213" cy="42811700"/>
  <p:notesSz cx="14301788" cy="9799638"/>
  <p:defaultTextStyle>
    <a:defPPr>
      <a:defRPr lang="en-US"/>
    </a:defPPr>
    <a:lvl1pPr marL="0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1pPr>
    <a:lvl2pPr marL="1753707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2pPr>
    <a:lvl3pPr marL="3507415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3pPr>
    <a:lvl4pPr marL="5261121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4pPr>
    <a:lvl5pPr marL="7014828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5pPr>
    <a:lvl6pPr marL="8768536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6pPr>
    <a:lvl7pPr marL="10522243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7pPr>
    <a:lvl8pPr marL="12275949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8pPr>
    <a:lvl9pPr marL="14029656" algn="l" defTabSz="3507415" rtl="0" eaLnBrk="1" latinLnBrk="0" hangingPunct="1">
      <a:defRPr sz="6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535" userDrawn="1">
          <p15:clr>
            <a:srgbClr val="A4A3A4"/>
          </p15:clr>
        </p15:guide>
        <p15:guide id="2" pos="6735" userDrawn="1">
          <p15:clr>
            <a:srgbClr val="A4A3A4"/>
          </p15:clr>
        </p15:guide>
        <p15:guide id="3" orient="horz" pos="13483">
          <p15:clr>
            <a:srgbClr val="A4A3A4"/>
          </p15:clr>
        </p15:guide>
        <p15:guide id="4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5961"/>
    <a:srgbClr val="F99D2B"/>
    <a:srgbClr val="0088CF"/>
    <a:srgbClr val="4F0000"/>
    <a:srgbClr val="81C3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987" autoAdjust="0"/>
    <p:restoredTop sz="99161" autoAdjust="0"/>
  </p:normalViewPr>
  <p:slideViewPr>
    <p:cSldViewPr snapToGrid="0">
      <p:cViewPr>
        <p:scale>
          <a:sx n="30" d="100"/>
          <a:sy n="30" d="100"/>
        </p:scale>
        <p:origin x="-2814" y="-306"/>
      </p:cViewPr>
      <p:guideLst>
        <p:guide orient="horz" pos="9535"/>
        <p:guide orient="horz" pos="13483"/>
        <p:guide pos="6735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en-GB" sz="2800" dirty="0"/>
              <a:t>Prevalence of long</a:t>
            </a:r>
            <a:r>
              <a:rPr lang="en-GB" sz="2800" baseline="0" dirty="0"/>
              <a:t> term </a:t>
            </a:r>
            <a:r>
              <a:rPr lang="en-GB" sz="2800" baseline="0" dirty="0" smtClean="0"/>
              <a:t>conditions</a:t>
            </a:r>
            <a:endParaRPr lang="en-GB" sz="2800" baseline="0" dirty="0"/>
          </a:p>
        </c:rich>
      </c:tx>
      <c:layout>
        <c:manualLayout>
          <c:xMode val="edge"/>
          <c:yMode val="edge"/>
          <c:x val="0.41223706188304171"/>
          <c:y val="8.7895865991465011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0673618269199239"/>
          <c:y val="0.24576237568608453"/>
          <c:w val="0.82787121938671726"/>
          <c:h val="0.499819680691943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of people with learning disabilities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Sheet1!$A$2:$A$16</c:f>
              <c:strCache>
                <c:ptCount val="15"/>
                <c:pt idx="0">
                  <c:v>epilepsy</c:v>
                </c:pt>
                <c:pt idx="1">
                  <c:v>psychosis</c:v>
                </c:pt>
                <c:pt idx="2">
                  <c:v>asthma</c:v>
                </c:pt>
                <c:pt idx="3">
                  <c:v>diabetes</c:v>
                </c:pt>
                <c:pt idx="4">
                  <c:v>heart failure</c:v>
                </c:pt>
                <c:pt idx="5">
                  <c:v>hypothyroidism</c:v>
                </c:pt>
                <c:pt idx="6">
                  <c:v>COPD</c:v>
                </c:pt>
                <c:pt idx="7">
                  <c:v>coronary heart disease</c:v>
                </c:pt>
                <c:pt idx="8">
                  <c:v>chronic kidney disease</c:v>
                </c:pt>
                <c:pt idx="9">
                  <c:v>dementia</c:v>
                </c:pt>
                <c:pt idx="10">
                  <c:v>artial fibrillation</c:v>
                </c:pt>
                <c:pt idx="11">
                  <c:v>palliative care</c:v>
                </c:pt>
                <c:pt idx="12">
                  <c:v>cancer</c:v>
                </c:pt>
                <c:pt idx="13">
                  <c:v>stroke</c:v>
                </c:pt>
                <c:pt idx="14">
                  <c:v>hypertension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28.2</c:v>
                </c:pt>
                <c:pt idx="1">
                  <c:v>7.6</c:v>
                </c:pt>
                <c:pt idx="2">
                  <c:v>9.3000000000000007</c:v>
                </c:pt>
                <c:pt idx="3">
                  <c:v>6.4</c:v>
                </c:pt>
                <c:pt idx="4">
                  <c:v>2.5</c:v>
                </c:pt>
                <c:pt idx="5">
                  <c:v>5.3</c:v>
                </c:pt>
                <c:pt idx="6">
                  <c:v>1.2</c:v>
                </c:pt>
                <c:pt idx="7">
                  <c:v>3.5</c:v>
                </c:pt>
                <c:pt idx="8">
                  <c:v>2.1</c:v>
                </c:pt>
                <c:pt idx="9">
                  <c:v>0.3</c:v>
                </c:pt>
                <c:pt idx="10">
                  <c:v>1</c:v>
                </c:pt>
                <c:pt idx="11">
                  <c:v>0.1</c:v>
                </c:pt>
                <c:pt idx="12">
                  <c:v>1</c:v>
                </c:pt>
                <c:pt idx="13">
                  <c:v>1.8</c:v>
                </c:pt>
                <c:pt idx="14">
                  <c:v>12.7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 of general population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Sheet1!$A$2:$A$16</c:f>
              <c:strCache>
                <c:ptCount val="15"/>
                <c:pt idx="0">
                  <c:v>epilepsy</c:v>
                </c:pt>
                <c:pt idx="1">
                  <c:v>psychosis</c:v>
                </c:pt>
                <c:pt idx="2">
                  <c:v>asthma</c:v>
                </c:pt>
                <c:pt idx="3">
                  <c:v>diabetes</c:v>
                </c:pt>
                <c:pt idx="4">
                  <c:v>heart failure</c:v>
                </c:pt>
                <c:pt idx="5">
                  <c:v>hypothyroidism</c:v>
                </c:pt>
                <c:pt idx="6">
                  <c:v>COPD</c:v>
                </c:pt>
                <c:pt idx="7">
                  <c:v>coronary heart disease</c:v>
                </c:pt>
                <c:pt idx="8">
                  <c:v>chronic kidney disease</c:v>
                </c:pt>
                <c:pt idx="9">
                  <c:v>dementia</c:v>
                </c:pt>
                <c:pt idx="10">
                  <c:v>artial fibrillation</c:v>
                </c:pt>
                <c:pt idx="11">
                  <c:v>palliative care</c:v>
                </c:pt>
                <c:pt idx="12">
                  <c:v>cancer</c:v>
                </c:pt>
                <c:pt idx="13">
                  <c:v>stroke</c:v>
                </c:pt>
                <c:pt idx="14">
                  <c:v>hypertension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0.8</c:v>
                </c:pt>
                <c:pt idx="1">
                  <c:v>0.9</c:v>
                </c:pt>
                <c:pt idx="2">
                  <c:v>5.3</c:v>
                </c:pt>
                <c:pt idx="3">
                  <c:v>3.4</c:v>
                </c:pt>
                <c:pt idx="4">
                  <c:v>0.9</c:v>
                </c:pt>
                <c:pt idx="5">
                  <c:v>2.8</c:v>
                </c:pt>
                <c:pt idx="6">
                  <c:v>2.2000000000000002</c:v>
                </c:pt>
                <c:pt idx="7">
                  <c:v>4.5</c:v>
                </c:pt>
                <c:pt idx="8">
                  <c:v>1.6</c:v>
                </c:pt>
                <c:pt idx="9">
                  <c:v>0.5</c:v>
                </c:pt>
                <c:pt idx="10">
                  <c:v>1.3</c:v>
                </c:pt>
                <c:pt idx="11">
                  <c:v>0.1</c:v>
                </c:pt>
                <c:pt idx="12">
                  <c:v>0.9</c:v>
                </c:pt>
                <c:pt idx="13">
                  <c:v>2</c:v>
                </c:pt>
                <c:pt idx="14">
                  <c:v>12.3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597568"/>
        <c:axId val="41603456"/>
      </c:barChart>
      <c:catAx>
        <c:axId val="415975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1603456"/>
        <c:crosses val="autoZero"/>
        <c:auto val="1"/>
        <c:lblAlgn val="ctr"/>
        <c:lblOffset val="100"/>
        <c:noMultiLvlLbl val="0"/>
      </c:catAx>
      <c:valAx>
        <c:axId val="416034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GB" sz="1100"/>
                  <a:t>Percentage</a:t>
                </a:r>
                <a:r>
                  <a:rPr lang="en-GB" sz="1100" baseline="0"/>
                  <a:t> (%)  of people with condition</a:t>
                </a:r>
                <a:endParaRPr lang="en-GB" sz="11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15975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5562841570341749"/>
          <c:y val="0.16835569782452331"/>
          <c:w val="0.55622814551539024"/>
          <c:h val="6.9915010114524501E-2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GB" sz="1600" dirty="0"/>
              <a:t>Asthma</a:t>
            </a:r>
          </a:p>
          <a:p>
            <a:pPr>
              <a:defRPr sz="1600"/>
            </a:pPr>
            <a:r>
              <a:rPr lang="en-GB" sz="1600" dirty="0" smtClean="0"/>
              <a:t>Review</a:t>
            </a:r>
            <a:r>
              <a:rPr lang="en-GB" sz="1600" baseline="0" dirty="0" smtClean="0"/>
              <a:t> in previous </a:t>
            </a:r>
            <a:r>
              <a:rPr lang="en-GB" sz="1600" baseline="0" dirty="0"/>
              <a:t>15 months</a:t>
            </a:r>
            <a:endParaRPr lang="en-GB" sz="1600" dirty="0"/>
          </a:p>
        </c:rich>
      </c:tx>
      <c:layout>
        <c:manualLayout>
          <c:xMode val="edge"/>
          <c:yMode val="edge"/>
          <c:x val="0.28924858073362675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learning disabilities </c:v>
                </c:pt>
              </c:strCache>
            </c:strRef>
          </c:tx>
          <c:spPr>
            <a:ln w="76200"/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31.8</c:v>
                </c:pt>
                <c:pt idx="1">
                  <c:v>75.2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ln w="76200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71.599999999999994</c:v>
                </c:pt>
                <c:pt idx="1">
                  <c:v>78.7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171584"/>
        <c:axId val="41222528"/>
      </c:lineChart>
      <c:catAx>
        <c:axId val="41171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1222528"/>
        <c:crosses val="autoZero"/>
        <c:auto val="1"/>
        <c:lblAlgn val="ctr"/>
        <c:lblOffset val="100"/>
        <c:noMultiLvlLbl val="0"/>
      </c:catAx>
      <c:valAx>
        <c:axId val="41222528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3200"/>
                </a:pPr>
                <a:r>
                  <a:rPr lang="en-GB" sz="3200"/>
                  <a:t>%</a:t>
                </a:r>
              </a:p>
            </c:rich>
          </c:tx>
          <c:layout>
            <c:manualLayout>
              <c:xMode val="edge"/>
              <c:yMode val="edge"/>
              <c:x val="2.0833333333333332E-2"/>
              <c:y val="6.913854518185227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11715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GB" sz="1600" dirty="0"/>
              <a:t>Chronic</a:t>
            </a:r>
            <a:r>
              <a:rPr lang="en-GB" sz="1600" baseline="0" dirty="0"/>
              <a:t> Kidney Disease</a:t>
            </a:r>
            <a:endParaRPr lang="en-GB" sz="1600" dirty="0"/>
          </a:p>
          <a:p>
            <a:pPr>
              <a:defRPr sz="1600"/>
            </a:pPr>
            <a:r>
              <a:rPr lang="en-GB" sz="1600" baseline="0" dirty="0" smtClean="0"/>
              <a:t>record of blood pressure in the previous 15 </a:t>
            </a:r>
            <a:r>
              <a:rPr lang="en-GB" sz="1600" baseline="0" dirty="0"/>
              <a:t>months</a:t>
            </a:r>
            <a:endParaRPr lang="en-GB" sz="1600" dirty="0"/>
          </a:p>
        </c:rich>
      </c:tx>
      <c:layout>
        <c:manualLayout>
          <c:xMode val="edge"/>
          <c:yMode val="edge"/>
          <c:x val="0.16961167367621843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learning disabilities </c:v>
                </c:pt>
              </c:strCache>
            </c:strRef>
          </c:tx>
          <c:spPr>
            <a:ln w="76200"/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86.7</c:v>
                </c:pt>
                <c:pt idx="1">
                  <c:v>94.7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ln w="76200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97.9</c:v>
                </c:pt>
                <c:pt idx="1">
                  <c:v>97.9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816448"/>
        <c:axId val="41817984"/>
      </c:lineChart>
      <c:catAx>
        <c:axId val="41816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1817984"/>
        <c:crosses val="autoZero"/>
        <c:auto val="1"/>
        <c:lblAlgn val="ctr"/>
        <c:lblOffset val="100"/>
        <c:noMultiLvlLbl val="0"/>
      </c:catAx>
      <c:valAx>
        <c:axId val="41817984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3200"/>
                </a:pPr>
                <a:r>
                  <a:rPr lang="en-GB" sz="3200"/>
                  <a:t>%</a:t>
                </a:r>
              </a:p>
            </c:rich>
          </c:tx>
          <c:layout>
            <c:manualLayout>
              <c:xMode val="edge"/>
              <c:yMode val="edge"/>
              <c:x val="2.0833333333333332E-2"/>
              <c:y val="6.913854518185227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181644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GB" sz="1600"/>
              <a:t>COPD</a:t>
            </a:r>
          </a:p>
          <a:p>
            <a:pPr>
              <a:defRPr sz="1600"/>
            </a:pPr>
            <a:r>
              <a:rPr lang="en-GB" sz="1600"/>
              <a:t>flu</a:t>
            </a:r>
            <a:r>
              <a:rPr lang="en-GB" sz="1600" baseline="0"/>
              <a:t> jag</a:t>
            </a:r>
            <a:endParaRPr lang="en-GB" sz="1600"/>
          </a:p>
        </c:rich>
      </c:tx>
      <c:layout>
        <c:manualLayout>
          <c:xMode val="edge"/>
          <c:yMode val="edge"/>
          <c:x val="0.42569985046908099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learning disabilities </c:v>
                </c:pt>
              </c:strCache>
            </c:strRef>
          </c:tx>
          <c:spPr>
            <a:ln w="76200"/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44.4</c:v>
                </c:pt>
                <c:pt idx="1">
                  <c:v>91.7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ln w="76200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89.7</c:v>
                </c:pt>
                <c:pt idx="1">
                  <c:v>94.7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839616"/>
        <c:axId val="41906944"/>
      </c:lineChart>
      <c:catAx>
        <c:axId val="41839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1906944"/>
        <c:crosses val="autoZero"/>
        <c:auto val="1"/>
        <c:lblAlgn val="ctr"/>
        <c:lblOffset val="100"/>
        <c:noMultiLvlLbl val="0"/>
      </c:catAx>
      <c:valAx>
        <c:axId val="41906944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3200"/>
                </a:pPr>
                <a:r>
                  <a:rPr lang="en-GB" sz="3200"/>
                  <a:t>%</a:t>
                </a:r>
              </a:p>
            </c:rich>
          </c:tx>
          <c:layout>
            <c:manualLayout>
              <c:xMode val="edge"/>
              <c:yMode val="edge"/>
              <c:x val="2.0833333333333332E-2"/>
              <c:y val="6.913854518185227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18396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GB" sz="1600" baseline="0"/>
              <a:t>Diabetes</a:t>
            </a:r>
          </a:p>
          <a:p>
            <a:pPr>
              <a:defRPr sz="1600"/>
            </a:pPr>
            <a:r>
              <a:rPr lang="en-GB" sz="1600" baseline="0"/>
              <a:t>HbA1c recorded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learning disabilities </c:v>
                </c:pt>
              </c:strCache>
            </c:strRef>
          </c:tx>
          <c:spPr>
            <a:ln w="76200"/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71.7</c:v>
                </c:pt>
                <c:pt idx="1">
                  <c:v>98.3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ln w="76200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94.4</c:v>
                </c:pt>
                <c:pt idx="1">
                  <c:v>94.4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932672"/>
        <c:axId val="41934208"/>
      </c:lineChart>
      <c:catAx>
        <c:axId val="41932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1934208"/>
        <c:crosses val="autoZero"/>
        <c:auto val="1"/>
        <c:lblAlgn val="ctr"/>
        <c:lblOffset val="100"/>
        <c:noMultiLvlLbl val="0"/>
      </c:catAx>
      <c:valAx>
        <c:axId val="41934208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3200"/>
                </a:pPr>
                <a:r>
                  <a:rPr lang="en-GB" sz="3200"/>
                  <a:t>%</a:t>
                </a:r>
              </a:p>
            </c:rich>
          </c:tx>
          <c:layout>
            <c:manualLayout>
              <c:xMode val="edge"/>
              <c:yMode val="edge"/>
              <c:x val="2.0833333333333332E-2"/>
              <c:y val="6.913854518185227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193267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GB" sz="1600"/>
              <a:t>Heart</a:t>
            </a:r>
            <a:r>
              <a:rPr lang="en-GB" sz="1600" baseline="0"/>
              <a:t> Failure</a:t>
            </a:r>
          </a:p>
          <a:p>
            <a:pPr>
              <a:defRPr sz="1600"/>
            </a:pPr>
            <a:r>
              <a:rPr lang="en-GB" sz="1600" baseline="0"/>
              <a:t>ACE inhibitor</a:t>
            </a:r>
            <a:endParaRPr lang="en-GB" sz="1600"/>
          </a:p>
          <a:p>
            <a:pPr>
              <a:defRPr sz="1600"/>
            </a:pPr>
            <a:endParaRPr lang="en-GB" sz="1600"/>
          </a:p>
        </c:rich>
      </c:tx>
      <c:layout>
        <c:manualLayout>
          <c:xMode val="edge"/>
          <c:yMode val="edge"/>
          <c:x val="0.40413327000125665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learning disabilities </c:v>
                </c:pt>
              </c:strCache>
            </c:strRef>
          </c:tx>
          <c:spPr>
            <a:ln w="76200"/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27.8</c:v>
                </c:pt>
                <c:pt idx="1">
                  <c:v>84.2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ln w="76200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82</c:v>
                </c:pt>
                <c:pt idx="1">
                  <c:v>93.3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021056"/>
        <c:axId val="43022592"/>
      </c:lineChart>
      <c:catAx>
        <c:axId val="43021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022592"/>
        <c:crosses val="autoZero"/>
        <c:auto val="1"/>
        <c:lblAlgn val="ctr"/>
        <c:lblOffset val="100"/>
        <c:noMultiLvlLbl val="0"/>
      </c:catAx>
      <c:valAx>
        <c:axId val="43022592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3200"/>
                </a:pPr>
                <a:r>
                  <a:rPr lang="en-GB" sz="3200"/>
                  <a:t>%</a:t>
                </a:r>
              </a:p>
            </c:rich>
          </c:tx>
          <c:layout>
            <c:manualLayout>
              <c:xMode val="edge"/>
              <c:yMode val="edge"/>
              <c:x val="2.0833333333333332E-2"/>
              <c:y val="6.913854518185227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0210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GB" sz="1600"/>
              <a:t>Psychosis</a:t>
            </a:r>
          </a:p>
          <a:p>
            <a:pPr>
              <a:defRPr sz="1600"/>
            </a:pPr>
            <a:r>
              <a:rPr lang="en-GB" sz="1600"/>
              <a:t>lithium</a:t>
            </a:r>
            <a:r>
              <a:rPr lang="en-GB" sz="1600" baseline="0"/>
              <a:t> therapy</a:t>
            </a:r>
            <a:endParaRPr lang="en-GB" sz="1600"/>
          </a:p>
        </c:rich>
      </c:tx>
      <c:layout>
        <c:manualLayout>
          <c:xMode val="edge"/>
          <c:yMode val="edge"/>
          <c:x val="0.32919892733070205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learning disabilities </c:v>
                </c:pt>
              </c:strCache>
            </c:strRef>
          </c:tx>
          <c:spPr>
            <a:ln w="76200"/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36.4</c:v>
                </c:pt>
                <c:pt idx="1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ln w="76200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85.9</c:v>
                </c:pt>
                <c:pt idx="1">
                  <c:v>98.4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085184"/>
        <c:axId val="43099264"/>
      </c:lineChart>
      <c:catAx>
        <c:axId val="43085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099264"/>
        <c:crosses val="autoZero"/>
        <c:auto val="1"/>
        <c:lblAlgn val="ctr"/>
        <c:lblOffset val="100"/>
        <c:noMultiLvlLbl val="0"/>
      </c:catAx>
      <c:valAx>
        <c:axId val="43099264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3200"/>
                </a:pPr>
                <a:r>
                  <a:rPr lang="en-GB" sz="3200"/>
                  <a:t>%</a:t>
                </a:r>
              </a:p>
            </c:rich>
          </c:tx>
          <c:layout>
            <c:manualLayout>
              <c:xMode val="edge"/>
              <c:yMode val="edge"/>
              <c:x val="2.0833333333333332E-2"/>
              <c:y val="6.913854518185227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0851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GB" sz="1600"/>
              <a:t>Hypertension</a:t>
            </a:r>
          </a:p>
          <a:p>
            <a:pPr>
              <a:defRPr sz="1600"/>
            </a:pPr>
            <a:r>
              <a:rPr lang="en-GB" sz="1600"/>
              <a:t>blood</a:t>
            </a:r>
            <a:r>
              <a:rPr lang="en-GB" sz="1600" baseline="0"/>
              <a:t> pressure: &lt;150/90</a:t>
            </a:r>
            <a:endParaRPr lang="en-GB" sz="1600"/>
          </a:p>
        </c:rich>
      </c:tx>
      <c:layout>
        <c:manualLayout>
          <c:xMode val="edge"/>
          <c:yMode val="edge"/>
          <c:x val="0.22376112698911685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learning disabilities </c:v>
                </c:pt>
              </c:strCache>
            </c:strRef>
          </c:tx>
          <c:spPr>
            <a:ln w="76200"/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69.599999999999994</c:v>
                </c:pt>
                <c:pt idx="1">
                  <c:v>79.2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ln w="76200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75.599999999999994</c:v>
                </c:pt>
                <c:pt idx="1">
                  <c:v>84.7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735296"/>
        <c:axId val="43741184"/>
      </c:lineChart>
      <c:catAx>
        <c:axId val="4373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741184"/>
        <c:crosses val="autoZero"/>
        <c:auto val="1"/>
        <c:lblAlgn val="ctr"/>
        <c:lblOffset val="100"/>
        <c:noMultiLvlLbl val="0"/>
      </c:catAx>
      <c:valAx>
        <c:axId val="43741184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3200"/>
                </a:pPr>
                <a:r>
                  <a:rPr lang="en-GB" sz="3200"/>
                  <a:t>%</a:t>
                </a:r>
              </a:p>
            </c:rich>
          </c:tx>
          <c:layout>
            <c:manualLayout>
              <c:xMode val="edge"/>
              <c:yMode val="edge"/>
              <c:x val="2.0833333333333332E-2"/>
              <c:y val="6.913854518185227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73529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n-GB" sz="1600"/>
              <a:t>Health</a:t>
            </a:r>
            <a:r>
              <a:rPr lang="en-GB" sz="1600" baseline="0"/>
              <a:t> Promotion</a:t>
            </a:r>
          </a:p>
          <a:p>
            <a:pPr>
              <a:defRPr sz="1600"/>
            </a:pPr>
            <a:r>
              <a:rPr lang="en-GB" sz="1600" baseline="0"/>
              <a:t>cervical smear</a:t>
            </a:r>
            <a:endParaRPr lang="en-GB" sz="160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learning disabilities </c:v>
                </c:pt>
              </c:strCache>
            </c:strRef>
          </c:tx>
          <c:spPr>
            <a:ln w="76200"/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23.1</c:v>
                </c:pt>
                <c:pt idx="1">
                  <c:v>35.1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ln w="76200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Sheet1!$A$2:$A$3</c:f>
              <c:numCache>
                <c:formatCode>General</c:formatCode>
                <c:ptCount val="2"/>
                <c:pt idx="0">
                  <c:v>2007</c:v>
                </c:pt>
                <c:pt idx="1">
                  <c:v>2014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91.3</c:v>
                </c:pt>
                <c:pt idx="1">
                  <c:v>89.7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816064"/>
        <c:axId val="43817600"/>
      </c:lineChart>
      <c:catAx>
        <c:axId val="43816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817600"/>
        <c:crosses val="autoZero"/>
        <c:auto val="1"/>
        <c:lblAlgn val="ctr"/>
        <c:lblOffset val="100"/>
        <c:noMultiLvlLbl val="0"/>
      </c:catAx>
      <c:valAx>
        <c:axId val="43817600"/>
        <c:scaling>
          <c:orientation val="minMax"/>
          <c:max val="1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3200"/>
                </a:pPr>
                <a:r>
                  <a:rPr lang="en-GB" sz="3200"/>
                  <a:t>%</a:t>
                </a:r>
              </a:p>
            </c:rich>
          </c:tx>
          <c:layout>
            <c:manualLayout>
              <c:xMode val="edge"/>
              <c:yMode val="edge"/>
              <c:x val="2.0833333333333332E-2"/>
              <c:y val="6.913854518185227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381606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0.35683</cdr:x>
      <cdr:y>0.34291</cdr:y>
    </cdr:from>
    <cdr:to>
      <cdr:x>0.70615</cdr:x>
      <cdr:y>0.47006</cdr:y>
    </cdr:to>
    <cdr:sp macro="" textlink="">
      <cdr:nvSpPr>
        <cdr:cNvPr id="2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flipH="1">
          <a:off x="8423504" y="2843960"/>
          <a:ext cx="8246103" cy="1054534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  <a:ln xmlns:a="http://schemas.openxmlformats.org/drawingml/2006/main" w="19050">
          <a:solidFill>
            <a:schemeClr val="tx1">
              <a:lumMod val="50000"/>
              <a:lumOff val="50000"/>
            </a:schemeClr>
          </a:solidFill>
          <a:miter lim="800000"/>
          <a:headEnd/>
          <a:tailEnd/>
        </a:ln>
        <a:effectLst xmlns:a="http://schemas.openxmlformats.org/drawingml/2006/main">
          <a:outerShdw blurRad="50800" dist="38100" dir="2700000" sx="100500" sy="1005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rot="0" vert="horz" wrap="square" lIns="274320" tIns="274320" rIns="274320" bIns="274320" anchor="ctr" anchorCtr="0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15000"/>
            </a:lnSpc>
            <a:spcAft>
              <a:spcPts val="1000"/>
            </a:spcAft>
          </a:pPr>
          <a:r>
            <a:rPr lang="en-GB" sz="1600" dirty="0">
              <a:effectLst/>
              <a:latin typeface="Calibri"/>
              <a:ea typeface="Calibri"/>
              <a:cs typeface="Times New Roman"/>
            </a:rPr>
            <a:t>Epilepsy, psychosis, asthma, diabetes, heart failure: </a:t>
          </a:r>
          <a:r>
            <a:rPr lang="en-GB" sz="1600" dirty="0" smtClean="0">
              <a:effectLst/>
              <a:latin typeface="Calibri"/>
              <a:ea typeface="Calibri"/>
              <a:cs typeface="Times New Roman"/>
            </a:rPr>
            <a:t>P&lt;0.0001</a:t>
          </a:r>
          <a:r>
            <a:rPr lang="en-GB" dirty="0" smtClean="0">
              <a:latin typeface="Calibri"/>
              <a:ea typeface="Calibri"/>
              <a:cs typeface="Times New Roman"/>
            </a:rPr>
            <a:t>, </a:t>
          </a:r>
          <a:r>
            <a:rPr lang="en-GB" sz="1600" dirty="0" smtClean="0">
              <a:effectLst/>
              <a:latin typeface="Calibri"/>
              <a:ea typeface="Calibri"/>
              <a:cs typeface="Times New Roman"/>
            </a:rPr>
            <a:t>Hypothyroidism</a:t>
          </a:r>
          <a:r>
            <a:rPr lang="en-GB" sz="1600" dirty="0">
              <a:effectLst/>
              <a:latin typeface="Calibri"/>
              <a:ea typeface="Calibri"/>
              <a:cs typeface="Times New Roman"/>
            </a:rPr>
            <a:t>: P=0.0001</a:t>
          </a:r>
          <a:endParaRPr lang="en-GB" sz="1100" dirty="0">
            <a:effectLst/>
            <a:latin typeface="Calibri"/>
            <a:ea typeface="Calibri"/>
            <a:cs typeface="Times New Roman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2" y="7006455"/>
            <a:ext cx="25733931" cy="14904814"/>
          </a:xfrm>
        </p:spPr>
        <p:txBody>
          <a:bodyPr anchor="b"/>
          <a:lstStyle>
            <a:lvl1pPr algn="ctr">
              <a:defRPr sz="19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6056"/>
            <a:ext cx="22706410" cy="10336247"/>
          </a:xfrm>
        </p:spPr>
        <p:txBody>
          <a:bodyPr/>
          <a:lstStyle>
            <a:lvl1pPr marL="0" indent="0" algn="ctr">
              <a:buNone/>
              <a:defRPr sz="7900"/>
            </a:lvl1pPr>
            <a:lvl2pPr marL="1512543" indent="0" algn="ctr">
              <a:buNone/>
              <a:defRPr sz="6600"/>
            </a:lvl2pPr>
            <a:lvl3pPr marL="3025087" indent="0" algn="ctr">
              <a:buNone/>
              <a:defRPr sz="6000"/>
            </a:lvl3pPr>
            <a:lvl4pPr marL="4537632" indent="0" algn="ctr">
              <a:buNone/>
              <a:defRPr sz="5300"/>
            </a:lvl4pPr>
            <a:lvl5pPr marL="6050175" indent="0" algn="ctr">
              <a:buNone/>
              <a:defRPr sz="5300"/>
            </a:lvl5pPr>
            <a:lvl6pPr marL="7562719" indent="0" algn="ctr">
              <a:buNone/>
              <a:defRPr sz="5300"/>
            </a:lvl6pPr>
            <a:lvl7pPr marL="9075262" indent="0" algn="ctr">
              <a:buNone/>
              <a:defRPr sz="5300"/>
            </a:lvl7pPr>
            <a:lvl8pPr marL="10587806" indent="0" algn="ctr">
              <a:buNone/>
              <a:defRPr sz="5300"/>
            </a:lvl8pPr>
            <a:lvl9pPr marL="12100351" indent="0" algn="ctr">
              <a:buNone/>
              <a:defRPr sz="53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743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240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5" y="10673209"/>
            <a:ext cx="26112372" cy="17808474"/>
          </a:xfrm>
        </p:spPr>
        <p:txBody>
          <a:bodyPr anchor="b"/>
          <a:lstStyle>
            <a:lvl1pPr>
              <a:defRPr sz="19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5" y="28650158"/>
            <a:ext cx="26112372" cy="9365057"/>
          </a:xfrm>
        </p:spPr>
        <p:txBody>
          <a:bodyPr/>
          <a:lstStyle>
            <a:lvl1pPr marL="0" indent="0">
              <a:buNone/>
              <a:defRPr sz="7900">
                <a:solidFill>
                  <a:schemeClr val="tx1"/>
                </a:solidFill>
              </a:defRPr>
            </a:lvl1pPr>
            <a:lvl2pPr marL="1512543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2pPr>
            <a:lvl3pPr marL="3025087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3pPr>
            <a:lvl4pPr marL="4537632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4pPr>
            <a:lvl5pPr marL="6050175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5pPr>
            <a:lvl6pPr marL="7562719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6pPr>
            <a:lvl7pPr marL="9075262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7pPr>
            <a:lvl8pPr marL="10587806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8pPr>
            <a:lvl9pPr marL="12100351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361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6634"/>
            <a:ext cx="12866966" cy="2716363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7" y="11396634"/>
            <a:ext cx="12866966" cy="2716363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20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9337"/>
            <a:ext cx="26112372" cy="82749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4815"/>
            <a:ext cx="12807832" cy="5143347"/>
          </a:xfrm>
        </p:spPr>
        <p:txBody>
          <a:bodyPr anchor="b"/>
          <a:lstStyle>
            <a:lvl1pPr marL="0" indent="0">
              <a:buNone/>
              <a:defRPr sz="7900" b="1"/>
            </a:lvl1pPr>
            <a:lvl2pPr marL="1512543" indent="0">
              <a:buNone/>
              <a:defRPr sz="6600" b="1"/>
            </a:lvl2pPr>
            <a:lvl3pPr marL="3025087" indent="0">
              <a:buNone/>
              <a:defRPr sz="6000" b="1"/>
            </a:lvl3pPr>
            <a:lvl4pPr marL="4537632" indent="0">
              <a:buNone/>
              <a:defRPr sz="5300" b="1"/>
            </a:lvl4pPr>
            <a:lvl5pPr marL="6050175" indent="0">
              <a:buNone/>
              <a:defRPr sz="5300" b="1"/>
            </a:lvl5pPr>
            <a:lvl6pPr marL="7562719" indent="0">
              <a:buNone/>
              <a:defRPr sz="5300" b="1"/>
            </a:lvl6pPr>
            <a:lvl7pPr marL="9075262" indent="0">
              <a:buNone/>
              <a:defRPr sz="5300" b="1"/>
            </a:lvl7pPr>
            <a:lvl8pPr marL="10587806" indent="0">
              <a:buNone/>
              <a:defRPr sz="5300" b="1"/>
            </a:lvl8pPr>
            <a:lvl9pPr marL="12100351" indent="0">
              <a:buNone/>
              <a:defRPr sz="5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8164"/>
            <a:ext cx="12807832" cy="230013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4815"/>
            <a:ext cx="12870909" cy="5143347"/>
          </a:xfrm>
        </p:spPr>
        <p:txBody>
          <a:bodyPr anchor="b"/>
          <a:lstStyle>
            <a:lvl1pPr marL="0" indent="0">
              <a:buNone/>
              <a:defRPr sz="7900" b="1"/>
            </a:lvl1pPr>
            <a:lvl2pPr marL="1512543" indent="0">
              <a:buNone/>
              <a:defRPr sz="6600" b="1"/>
            </a:lvl2pPr>
            <a:lvl3pPr marL="3025087" indent="0">
              <a:buNone/>
              <a:defRPr sz="6000" b="1"/>
            </a:lvl3pPr>
            <a:lvl4pPr marL="4537632" indent="0">
              <a:buNone/>
              <a:defRPr sz="5300" b="1"/>
            </a:lvl4pPr>
            <a:lvl5pPr marL="6050175" indent="0">
              <a:buNone/>
              <a:defRPr sz="5300" b="1"/>
            </a:lvl5pPr>
            <a:lvl6pPr marL="7562719" indent="0">
              <a:buNone/>
              <a:defRPr sz="5300" b="1"/>
            </a:lvl6pPr>
            <a:lvl7pPr marL="9075262" indent="0">
              <a:buNone/>
              <a:defRPr sz="5300" b="1"/>
            </a:lvl7pPr>
            <a:lvl8pPr marL="10587806" indent="0">
              <a:buNone/>
              <a:defRPr sz="5300" b="1"/>
            </a:lvl8pPr>
            <a:lvl9pPr marL="12100351" indent="0">
              <a:buNone/>
              <a:defRPr sz="5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8164"/>
            <a:ext cx="12870909" cy="230013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511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241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18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3" y="2854114"/>
            <a:ext cx="9764545" cy="9989396"/>
          </a:xfrm>
        </p:spPr>
        <p:txBody>
          <a:bodyPr anchor="b"/>
          <a:lstStyle>
            <a:lvl1pPr>
              <a:defRPr sz="10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4102"/>
            <a:ext cx="15326826" cy="30424055"/>
          </a:xfrm>
        </p:spPr>
        <p:txBody>
          <a:bodyPr/>
          <a:lstStyle>
            <a:lvl1pPr>
              <a:defRPr sz="10600"/>
            </a:lvl1pPr>
            <a:lvl2pPr>
              <a:defRPr sz="9300"/>
            </a:lvl2pPr>
            <a:lvl3pPr>
              <a:defRPr sz="79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3" y="12843511"/>
            <a:ext cx="9764545" cy="23794191"/>
          </a:xfrm>
        </p:spPr>
        <p:txBody>
          <a:bodyPr/>
          <a:lstStyle>
            <a:lvl1pPr marL="0" indent="0">
              <a:buNone/>
              <a:defRPr sz="5300"/>
            </a:lvl1pPr>
            <a:lvl2pPr marL="1512543" indent="0">
              <a:buNone/>
              <a:defRPr sz="4600"/>
            </a:lvl2pPr>
            <a:lvl3pPr marL="3025087" indent="0">
              <a:buNone/>
              <a:defRPr sz="4000"/>
            </a:lvl3pPr>
            <a:lvl4pPr marL="4537632" indent="0">
              <a:buNone/>
              <a:defRPr sz="3300"/>
            </a:lvl4pPr>
            <a:lvl5pPr marL="6050175" indent="0">
              <a:buNone/>
              <a:defRPr sz="3300"/>
            </a:lvl5pPr>
            <a:lvl6pPr marL="7562719" indent="0">
              <a:buNone/>
              <a:defRPr sz="3300"/>
            </a:lvl6pPr>
            <a:lvl7pPr marL="9075262" indent="0">
              <a:buNone/>
              <a:defRPr sz="3300"/>
            </a:lvl7pPr>
            <a:lvl8pPr marL="10587806" indent="0">
              <a:buNone/>
              <a:defRPr sz="3300"/>
            </a:lvl8pPr>
            <a:lvl9pPr marL="12100351" indent="0">
              <a:buNone/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190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3" y="2854114"/>
            <a:ext cx="9764545" cy="9989396"/>
          </a:xfrm>
        </p:spPr>
        <p:txBody>
          <a:bodyPr anchor="b"/>
          <a:lstStyle>
            <a:lvl1pPr>
              <a:defRPr sz="10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4102"/>
            <a:ext cx="15326826" cy="30424055"/>
          </a:xfrm>
        </p:spPr>
        <p:txBody>
          <a:bodyPr anchor="t"/>
          <a:lstStyle>
            <a:lvl1pPr marL="0" indent="0">
              <a:buNone/>
              <a:defRPr sz="10600"/>
            </a:lvl1pPr>
            <a:lvl2pPr marL="1512543" indent="0">
              <a:buNone/>
              <a:defRPr sz="9300"/>
            </a:lvl2pPr>
            <a:lvl3pPr marL="3025087" indent="0">
              <a:buNone/>
              <a:defRPr sz="7900"/>
            </a:lvl3pPr>
            <a:lvl4pPr marL="4537632" indent="0">
              <a:buNone/>
              <a:defRPr sz="6600"/>
            </a:lvl4pPr>
            <a:lvl5pPr marL="6050175" indent="0">
              <a:buNone/>
              <a:defRPr sz="6600"/>
            </a:lvl5pPr>
            <a:lvl6pPr marL="7562719" indent="0">
              <a:buNone/>
              <a:defRPr sz="6600"/>
            </a:lvl6pPr>
            <a:lvl7pPr marL="9075262" indent="0">
              <a:buNone/>
              <a:defRPr sz="6600"/>
            </a:lvl7pPr>
            <a:lvl8pPr marL="10587806" indent="0">
              <a:buNone/>
              <a:defRPr sz="6600"/>
            </a:lvl8pPr>
            <a:lvl9pPr marL="12100351" indent="0">
              <a:buNone/>
              <a:defRPr sz="6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3" y="12843511"/>
            <a:ext cx="9764545" cy="23794191"/>
          </a:xfrm>
        </p:spPr>
        <p:txBody>
          <a:bodyPr/>
          <a:lstStyle>
            <a:lvl1pPr marL="0" indent="0">
              <a:buNone/>
              <a:defRPr sz="5300"/>
            </a:lvl1pPr>
            <a:lvl2pPr marL="1512543" indent="0">
              <a:buNone/>
              <a:defRPr sz="4600"/>
            </a:lvl2pPr>
            <a:lvl3pPr marL="3025087" indent="0">
              <a:buNone/>
              <a:defRPr sz="4000"/>
            </a:lvl3pPr>
            <a:lvl4pPr marL="4537632" indent="0">
              <a:buNone/>
              <a:defRPr sz="3300"/>
            </a:lvl4pPr>
            <a:lvl5pPr marL="6050175" indent="0">
              <a:buNone/>
              <a:defRPr sz="3300"/>
            </a:lvl5pPr>
            <a:lvl6pPr marL="7562719" indent="0">
              <a:buNone/>
              <a:defRPr sz="3300"/>
            </a:lvl6pPr>
            <a:lvl7pPr marL="9075262" indent="0">
              <a:buNone/>
              <a:defRPr sz="3300"/>
            </a:lvl7pPr>
            <a:lvl8pPr marL="10587806" indent="0">
              <a:buNone/>
              <a:defRPr sz="3300"/>
            </a:lvl8pPr>
            <a:lvl9pPr marL="12100351" indent="0">
              <a:buNone/>
              <a:defRPr sz="3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224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996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9327"/>
            <a:ext cx="6528093" cy="362809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9327"/>
            <a:ext cx="19205838" cy="362809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21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9337"/>
            <a:ext cx="26112372" cy="8274949"/>
          </a:xfrm>
          <a:prstGeom prst="rect">
            <a:avLst/>
          </a:prstGeom>
        </p:spPr>
        <p:txBody>
          <a:bodyPr vert="horz" lIns="129360" tIns="64680" rIns="129360" bIns="646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6634"/>
            <a:ext cx="26112372" cy="27163631"/>
          </a:xfrm>
          <a:prstGeom prst="rect">
            <a:avLst/>
          </a:prstGeom>
        </p:spPr>
        <p:txBody>
          <a:bodyPr vert="horz" lIns="129360" tIns="64680" rIns="129360" bIns="6468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80114"/>
            <a:ext cx="6811923" cy="2279327"/>
          </a:xfrm>
          <a:prstGeom prst="rect">
            <a:avLst/>
          </a:prstGeom>
        </p:spPr>
        <p:txBody>
          <a:bodyPr vert="horz" lIns="129360" tIns="64680" rIns="129360" bIns="64680" rtlCol="0" anchor="ctr"/>
          <a:lstStyle>
            <a:lvl1pPr algn="l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80114"/>
            <a:ext cx="10217884" cy="2279327"/>
          </a:xfrm>
          <a:prstGeom prst="rect">
            <a:avLst/>
          </a:prstGeom>
        </p:spPr>
        <p:txBody>
          <a:bodyPr vert="horz" lIns="129360" tIns="64680" rIns="129360" bIns="64680" rtlCol="0" anchor="ctr"/>
          <a:lstStyle>
            <a:lvl1pPr algn="ctr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80114"/>
            <a:ext cx="6811923" cy="2279327"/>
          </a:xfrm>
          <a:prstGeom prst="rect">
            <a:avLst/>
          </a:prstGeom>
        </p:spPr>
        <p:txBody>
          <a:bodyPr vert="horz" lIns="129360" tIns="64680" rIns="129360" bIns="64680" rtlCol="0" anchor="ctr"/>
          <a:lstStyle>
            <a:lvl1pPr algn="r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60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5087" rtl="0" eaLnBrk="1" latinLnBrk="0" hangingPunct="1">
        <a:lnSpc>
          <a:spcPct val="90000"/>
        </a:lnSpc>
        <a:spcBef>
          <a:spcPct val="0"/>
        </a:spcBef>
        <a:buNone/>
        <a:defRPr sz="1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272" indent="-756272" algn="l" defTabSz="3025087" rtl="0" eaLnBrk="1" latinLnBrk="0" hangingPunct="1">
        <a:lnSpc>
          <a:spcPct val="90000"/>
        </a:lnSpc>
        <a:spcBef>
          <a:spcPts val="3309"/>
        </a:spcBef>
        <a:buFont typeface="Arial" panose="020B0604020202020204" pitchFamily="34" charset="0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1pPr>
      <a:lvl2pPr marL="2268815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00" kern="1200">
          <a:solidFill>
            <a:schemeClr val="tx1"/>
          </a:solidFill>
          <a:latin typeface="+mn-lt"/>
          <a:ea typeface="+mn-ea"/>
          <a:cs typeface="+mn-cs"/>
        </a:defRPr>
      </a:lvl2pPr>
      <a:lvl3pPr marL="3781360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5293904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06447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18991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831534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344079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856622" indent="-756272" algn="l" defTabSz="3025087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12543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25087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37632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50175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562719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075262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587806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00351" algn="l" defTabSz="3025087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chart" Target="../charts/chart1.xml"/><Relationship Id="rId18" Type="http://schemas.openxmlformats.org/officeDocument/2006/relationships/chart" Target="../charts/chart6.xml"/><Relationship Id="rId3" Type="http://schemas.openxmlformats.org/officeDocument/2006/relationships/image" Target="../media/image2.jpg"/><Relationship Id="rId21" Type="http://schemas.openxmlformats.org/officeDocument/2006/relationships/chart" Target="../charts/chart9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chart" Target="../charts/chart5.xml"/><Relationship Id="rId2" Type="http://schemas.openxmlformats.org/officeDocument/2006/relationships/image" Target="../media/image1.jpg"/><Relationship Id="rId16" Type="http://schemas.openxmlformats.org/officeDocument/2006/relationships/chart" Target="../charts/chart4.xml"/><Relationship Id="rId20" Type="http://schemas.openxmlformats.org/officeDocument/2006/relationships/chart" Target="../charts/chart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chart" Target="../charts/chart3.xml"/><Relationship Id="rId10" Type="http://schemas.openxmlformats.org/officeDocument/2006/relationships/image" Target="../media/image9.png"/><Relationship Id="rId19" Type="http://schemas.openxmlformats.org/officeDocument/2006/relationships/chart" Target="../charts/chart7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chart" Target="../charts/chart2.xml"/><Relationship Id="rId22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73" r="822" b="6456"/>
          <a:stretch/>
        </p:blipFill>
        <p:spPr>
          <a:xfrm rot="5400000">
            <a:off x="-20593657" y="19315676"/>
            <a:ext cx="44356477" cy="32834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26312" y="273805"/>
            <a:ext cx="24141756" cy="1977283"/>
          </a:xfrm>
          <a:prstGeom prst="rect">
            <a:avLst/>
          </a:prstGeom>
          <a:noFill/>
        </p:spPr>
        <p:txBody>
          <a:bodyPr wrap="square" lIns="129360" tIns="64680" rIns="129360" bIns="64680" rtlCol="0">
            <a:spAutoFit/>
          </a:bodyPr>
          <a:lstStyle/>
          <a:p>
            <a:pPr algn="ctr"/>
            <a:r>
              <a:rPr lang="en-GB" sz="6000" b="1" dirty="0" smtClean="0">
                <a:solidFill>
                  <a:srgbClr val="4F5961"/>
                </a:solidFill>
                <a:latin typeface="Swiss 721 Roman"/>
                <a:cs typeface="Swiss 721 Roman"/>
              </a:rPr>
              <a:t>Quality of primary health care for </a:t>
            </a:r>
            <a:r>
              <a:rPr lang="en-GB" sz="6000" b="1" dirty="0">
                <a:solidFill>
                  <a:srgbClr val="4F5961"/>
                </a:solidFill>
                <a:latin typeface="Swiss 721 Roman"/>
                <a:cs typeface="Swiss 721 Roman"/>
              </a:rPr>
              <a:t>p</a:t>
            </a:r>
            <a:r>
              <a:rPr lang="en-GB" sz="6000" b="1" dirty="0" smtClean="0">
                <a:solidFill>
                  <a:srgbClr val="4F5961"/>
                </a:solidFill>
                <a:latin typeface="Swiss 721 Roman"/>
                <a:cs typeface="Swiss 721 Roman"/>
              </a:rPr>
              <a:t>eople </a:t>
            </a:r>
            <a:r>
              <a:rPr lang="en-GB" sz="6000" b="1" dirty="0">
                <a:solidFill>
                  <a:srgbClr val="4F5961"/>
                </a:solidFill>
                <a:latin typeface="Swiss 721 Roman"/>
                <a:cs typeface="Swiss 721 Roman"/>
              </a:rPr>
              <a:t>with </a:t>
            </a:r>
            <a:r>
              <a:rPr lang="en-GB" sz="6000" b="1" dirty="0" smtClean="0">
                <a:solidFill>
                  <a:srgbClr val="4F5961"/>
                </a:solidFill>
                <a:latin typeface="Swiss 721 Roman"/>
                <a:cs typeface="Swiss 721 Roman"/>
              </a:rPr>
              <a:t>learning disabilities in Scotland  </a:t>
            </a:r>
            <a:endParaRPr lang="en-GB" sz="6000" b="1" dirty="0">
              <a:solidFill>
                <a:srgbClr val="4F5961"/>
              </a:solidFill>
              <a:latin typeface="Swiss 721 Roman"/>
              <a:cs typeface="Swiss 721 Roman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686" y="4862873"/>
            <a:ext cx="2212931" cy="225784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6215144" y="4115549"/>
            <a:ext cx="8979961" cy="3631762"/>
            <a:chOff x="4793395" y="2800038"/>
            <a:chExt cx="6424146" cy="2568280"/>
          </a:xfrm>
        </p:grpSpPr>
        <p:sp>
          <p:nvSpPr>
            <p:cNvPr id="16" name="TextBox 15"/>
            <p:cNvSpPr txBox="1"/>
            <p:nvPr/>
          </p:nvSpPr>
          <p:spPr>
            <a:xfrm>
              <a:off x="4793395" y="2800038"/>
              <a:ext cx="6424146" cy="2568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3400" dirty="0">
                <a:latin typeface="Swiss 721 Roman"/>
              </a:endParaRPr>
            </a:p>
            <a:p>
              <a:r>
                <a:rPr lang="en-GB" sz="3100" b="1" dirty="0">
                  <a:solidFill>
                    <a:srgbClr val="F99D2B"/>
                  </a:solidFill>
                  <a:latin typeface="Swiss 721 Light"/>
                </a:rPr>
                <a:t>Introduction</a:t>
              </a:r>
            </a:p>
            <a:p>
              <a:endParaRPr lang="en-GB" sz="3200" dirty="0">
                <a:solidFill>
                  <a:srgbClr val="F99D2B"/>
                </a:solidFill>
                <a:latin typeface="Swiss 721 Light"/>
              </a:endParaRPr>
            </a:p>
            <a:p>
              <a:pPr marL="384448" indent="-384448">
                <a:lnSpc>
                  <a:spcPct val="9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altLang="en-US" sz="2800" dirty="0" smtClean="0">
                  <a:solidFill>
                    <a:srgbClr val="4F5961"/>
                  </a:solidFill>
                  <a:latin typeface="Swiss 721 Roman"/>
                </a:rPr>
                <a:t>People with learning disabilities experience health and health care inequalities</a:t>
              </a:r>
            </a:p>
            <a:p>
              <a:pPr marL="384448" indent="-384448">
                <a:lnSpc>
                  <a:spcPct val="9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GB" altLang="en-US" sz="2800" dirty="0" smtClean="0">
                  <a:solidFill>
                    <a:srgbClr val="4F5961"/>
                  </a:solidFill>
                  <a:latin typeface="Swiss 721 Roman"/>
                </a:rPr>
                <a:t>Little is known about the extent of inequalities experienced by people with learning disabilities in primary health care settings or changes over time</a:t>
              </a:r>
              <a:endParaRPr lang="en-GB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wiss 721 Roman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4849457" y="3663860"/>
              <a:ext cx="5829721" cy="0"/>
            </a:xfrm>
            <a:prstGeom prst="line">
              <a:avLst/>
            </a:prstGeom>
            <a:ln>
              <a:solidFill>
                <a:srgbClr val="F99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2900421" y="3119902"/>
            <a:ext cx="27065031" cy="930842"/>
          </a:xfrm>
          <a:prstGeom prst="rect">
            <a:avLst/>
          </a:prstGeom>
          <a:noFill/>
        </p:spPr>
        <p:txBody>
          <a:bodyPr wrap="square" lIns="129360" tIns="64680" rIns="129360" bIns="64680" rtlCol="0">
            <a:spAutoFit/>
          </a:bodyPr>
          <a:lstStyle/>
          <a:p>
            <a:pPr algn="ctr"/>
            <a:r>
              <a:rPr lang="en-GB" sz="2600" dirty="0"/>
              <a:t>Laura </a:t>
            </a:r>
            <a:r>
              <a:rPr lang="en-GB" sz="2600" dirty="0" err="1"/>
              <a:t>Hughes-McCormack</a:t>
            </a:r>
            <a:r>
              <a:rPr lang="en-GB" sz="2600" dirty="0"/>
              <a:t>, Nicola Greenlaw, Alex McConnachie, Linda Allan, Marion </a:t>
            </a:r>
            <a:r>
              <a:rPr lang="en-GB" sz="2600" dirty="0" err="1"/>
              <a:t>Baltzer</a:t>
            </a:r>
            <a:r>
              <a:rPr lang="en-GB" sz="2600" dirty="0"/>
              <a:t>, Laura McArthur, Angela Henderson, Craig Melville, Paula McSkimming, Jill Morrison, Sally-Ann </a:t>
            </a:r>
            <a:r>
              <a:rPr lang="en-GB" sz="2600" dirty="0" smtClean="0"/>
              <a:t>Cooper</a:t>
            </a:r>
            <a:endParaRPr lang="en-GB" sz="2600" u="sng" dirty="0">
              <a:solidFill>
                <a:srgbClr val="0088CF"/>
              </a:solidFill>
              <a:latin typeface="Swiss 721 Roman"/>
            </a:endParaRPr>
          </a:p>
          <a:p>
            <a:pPr algn="ctr"/>
            <a:r>
              <a:rPr lang="en-GB" sz="2600" u="sng" dirty="0" smtClean="0">
                <a:solidFill>
                  <a:srgbClr val="0088CF"/>
                </a:solidFill>
                <a:latin typeface="Swiss 721 Roman"/>
              </a:rPr>
              <a:t>Laura.Hughes-McCormack@glasgow.ac.uk</a:t>
            </a:r>
            <a:endParaRPr lang="en-GB" sz="2600" u="sng" dirty="0" smtClean="0">
              <a:solidFill>
                <a:srgbClr val="0088CF"/>
              </a:solidFill>
              <a:latin typeface="Swiss 721 Roman"/>
            </a:endParaRPr>
          </a:p>
        </p:txBody>
      </p:sp>
      <p:pic>
        <p:nvPicPr>
          <p:cNvPr id="2" name="Picture 1" descr="Scottish Government Logo Whit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1383" y="1071410"/>
            <a:ext cx="2083830" cy="2048492"/>
          </a:xfrm>
          <a:prstGeom prst="rect">
            <a:avLst/>
          </a:prstGeom>
        </p:spPr>
      </p:pic>
      <p:pic>
        <p:nvPicPr>
          <p:cNvPr id="4" name="Picture 3" descr="UoG_colour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8934" y="401984"/>
            <a:ext cx="2566518" cy="80126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93313"/>
            <a:ext cx="3210182" cy="155619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688" y="8046578"/>
            <a:ext cx="2242363" cy="227026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6286879" y="8347043"/>
            <a:ext cx="9979815" cy="4078039"/>
            <a:chOff x="6106661" y="8084017"/>
            <a:chExt cx="8979962" cy="4078039"/>
          </a:xfrm>
        </p:grpSpPr>
        <p:sp>
          <p:nvSpPr>
            <p:cNvPr id="8" name="TextBox 7"/>
            <p:cNvSpPr txBox="1"/>
            <p:nvPr/>
          </p:nvSpPr>
          <p:spPr>
            <a:xfrm>
              <a:off x="6106661" y="8084017"/>
              <a:ext cx="8979962" cy="4078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100" b="1" dirty="0">
                  <a:solidFill>
                    <a:srgbClr val="81C341"/>
                  </a:solidFill>
                  <a:latin typeface="Swiss 721 Light"/>
                </a:rPr>
                <a:t>Project Aims</a:t>
              </a:r>
            </a:p>
            <a:p>
              <a:endParaRPr lang="en-GB" sz="3200" dirty="0">
                <a:solidFill>
                  <a:srgbClr val="81C341"/>
                </a:solidFill>
                <a:latin typeface="Swiss 721 Roman"/>
              </a:endParaRPr>
            </a:p>
            <a:p>
              <a:pPr marL="742358" indent="-742358" algn="just">
                <a:buAutoNum type="arabicParenR"/>
              </a:pPr>
              <a:r>
                <a: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To measure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good practice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management of long term conditions within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primary health care for adults with learning disabilities </a:t>
              </a:r>
              <a:endParaRPr lang="en-GB" sz="2800" dirty="0" smtClean="0">
                <a:solidFill>
                  <a:srgbClr val="4F5961"/>
                </a:solidFill>
                <a:latin typeface="Swiss 721 Roman"/>
                <a:cs typeface="Swiss 721 Roman"/>
              </a:endParaRPr>
            </a:p>
            <a:p>
              <a:pPr marL="742358" indent="-742358" algn="just">
                <a:buAutoNum type="arabicParenR"/>
              </a:pPr>
              <a:r>
                <a: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The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determine whether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the extent of good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practice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improves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over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time</a:t>
              </a:r>
            </a:p>
            <a:p>
              <a:pPr marL="742358" indent="-742358" algn="just">
                <a:buAutoNum type="arabicParenR"/>
              </a:pPr>
              <a:r>
                <a: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To measure trends over time in health care inequalities, compared with the general population</a:t>
              </a:r>
              <a:endParaRPr lang="en-GB" sz="2800" dirty="0" smtClean="0">
                <a:solidFill>
                  <a:srgbClr val="4F5961"/>
                </a:solidFill>
                <a:latin typeface="Swiss 721 Roman"/>
                <a:cs typeface="Swiss 721 Roman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6260002" y="8720316"/>
              <a:ext cx="8149047" cy="0"/>
            </a:xfrm>
            <a:prstGeom prst="line">
              <a:avLst/>
            </a:prstGeom>
            <a:ln>
              <a:solidFill>
                <a:srgbClr val="81C3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 descr="Symbols Colour RGB_pie chart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370" y="12662115"/>
            <a:ext cx="2200681" cy="2212557"/>
          </a:xfrm>
          <a:prstGeom prst="rect">
            <a:avLst/>
          </a:prstGeom>
        </p:spPr>
      </p:pic>
      <p:grpSp>
        <p:nvGrpSpPr>
          <p:cNvPr id="43" name="Group 42"/>
          <p:cNvGrpSpPr/>
          <p:nvPr/>
        </p:nvGrpSpPr>
        <p:grpSpPr>
          <a:xfrm>
            <a:off x="6436686" y="13330967"/>
            <a:ext cx="20620982" cy="1092425"/>
            <a:chOff x="7183628" y="14845715"/>
            <a:chExt cx="20620982" cy="3017874"/>
          </a:xfrm>
        </p:grpSpPr>
        <p:sp>
          <p:nvSpPr>
            <p:cNvPr id="20" name="TextBox 19"/>
            <p:cNvSpPr txBox="1"/>
            <p:nvPr/>
          </p:nvSpPr>
          <p:spPr>
            <a:xfrm>
              <a:off x="7183628" y="14845715"/>
              <a:ext cx="3460894" cy="607677"/>
            </a:xfrm>
            <a:prstGeom prst="rect">
              <a:avLst/>
            </a:prstGeom>
            <a:noFill/>
          </p:spPr>
          <p:txBody>
            <a:bodyPr wrap="square" lIns="129360" tIns="64680" rIns="129360" bIns="64680" rtlCol="0">
              <a:spAutoFit/>
            </a:bodyPr>
            <a:lstStyle/>
            <a:p>
              <a:r>
                <a:rPr lang="en-GB" sz="3100" b="1" dirty="0">
                  <a:solidFill>
                    <a:srgbClr val="81C341"/>
                  </a:solidFill>
                  <a:latin typeface="Swiss 721 Light"/>
                </a:rPr>
                <a:t>Results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7183628" y="17858633"/>
              <a:ext cx="20620982" cy="4956"/>
            </a:xfrm>
            <a:prstGeom prst="line">
              <a:avLst/>
            </a:prstGeom>
            <a:ln>
              <a:solidFill>
                <a:srgbClr val="81C3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3822687" y="38364552"/>
            <a:ext cx="14591437" cy="3640944"/>
            <a:chOff x="3947405" y="38364552"/>
            <a:chExt cx="14992171" cy="3640944"/>
          </a:xfrm>
        </p:grpSpPr>
        <p:pic>
          <p:nvPicPr>
            <p:cNvPr id="17" name="Picture 16" descr="Symbols Colour RGB_pencil.jp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7405" y="38364552"/>
              <a:ext cx="2205447" cy="2220550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6561405" y="38373733"/>
              <a:ext cx="12378171" cy="3631763"/>
              <a:chOff x="5516029" y="27508030"/>
              <a:chExt cx="8045542" cy="2568279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5516029" y="27508030"/>
                <a:ext cx="8045542" cy="2568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100" b="1" dirty="0">
                    <a:solidFill>
                      <a:srgbClr val="0088CF"/>
                    </a:solidFill>
                    <a:latin typeface="Swiss 721 Light"/>
                  </a:rPr>
                  <a:t>Conclusions</a:t>
                </a:r>
              </a:p>
              <a:p>
                <a:endParaRPr lang="en-GB" sz="3100" dirty="0" smtClean="0">
                  <a:solidFill>
                    <a:srgbClr val="0088CF"/>
                  </a:solidFill>
                  <a:latin typeface="Swiss 721 Light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>
                    <a:solidFill>
                      <a:srgbClr val="0088CF"/>
                    </a:solidFill>
                    <a:latin typeface="Swiss 721 Roman"/>
                    <a:cs typeface="Swiss 721 Roman"/>
                  </a:rPr>
                  <a:t>People </a:t>
                </a:r>
                <a:r>
                  <a:rPr lang="en-US" sz="2800" dirty="0">
                    <a:solidFill>
                      <a:srgbClr val="0088CF"/>
                    </a:solidFill>
                    <a:latin typeface="Swiss 721 Roman"/>
                    <a:cs typeface="Swiss 721 Roman"/>
                  </a:rPr>
                  <a:t>with </a:t>
                </a:r>
                <a:r>
                  <a:rPr lang="en-US" sz="2800" dirty="0" smtClean="0">
                    <a:solidFill>
                      <a:srgbClr val="0088CF"/>
                    </a:solidFill>
                    <a:latin typeface="Swiss 721 Roman"/>
                    <a:cs typeface="Swiss 721 Roman"/>
                  </a:rPr>
                  <a:t>learning </a:t>
                </a:r>
                <a:r>
                  <a:rPr lang="en-US" sz="2800" dirty="0" smtClean="0">
                    <a:solidFill>
                      <a:srgbClr val="0088CF"/>
                    </a:solidFill>
                    <a:latin typeface="Swiss 721 Roman"/>
                    <a:cs typeface="Swiss 721 Roman"/>
                  </a:rPr>
                  <a:t>disabilities are more likely to experience some long term health conditions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>
                    <a:solidFill>
                      <a:srgbClr val="0088CF"/>
                    </a:solidFill>
                    <a:latin typeface="Swiss 721 Roman"/>
                    <a:cs typeface="Swiss 721 Roman"/>
                  </a:rPr>
                  <a:t>There is a health care inequality between people with learning disabilities and the general population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>
                    <a:solidFill>
                      <a:srgbClr val="0088CF"/>
                    </a:solidFill>
                    <a:latin typeface="Swiss 721 Roman"/>
                    <a:cs typeface="Swiss 721 Roman"/>
                  </a:rPr>
                  <a:t>The health care inequality gap narrowed between the two time points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>
                    <a:solidFill>
                      <a:srgbClr val="0088CF"/>
                    </a:solidFill>
                    <a:latin typeface="Swiss 721 Roman"/>
                    <a:cs typeface="Swiss 721 Roman"/>
                  </a:rPr>
                  <a:t>Primary health care is improving for people with learning disabilities </a:t>
                </a:r>
                <a:endParaRPr lang="en-US" sz="2800" dirty="0">
                  <a:solidFill>
                    <a:srgbClr val="0088CF"/>
                  </a:solidFill>
                  <a:latin typeface="Swiss 721 Roman"/>
                  <a:cs typeface="Swiss 721 Roman"/>
                </a:endParaRPr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>
                <a:off x="5589029" y="28036363"/>
                <a:ext cx="5255089" cy="4494"/>
              </a:xfrm>
              <a:prstGeom prst="line">
                <a:avLst/>
              </a:prstGeom>
              <a:ln>
                <a:solidFill>
                  <a:srgbClr val="0088C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3" name="TextBox 102"/>
          <p:cNvSpPr txBox="1"/>
          <p:nvPr/>
        </p:nvSpPr>
        <p:spPr>
          <a:xfrm>
            <a:off x="19750113" y="39574198"/>
            <a:ext cx="6488087" cy="100027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3100" b="1" dirty="0">
                <a:solidFill>
                  <a:srgbClr val="4F5961"/>
                </a:solidFill>
                <a:latin typeface="Swiss 721 Light"/>
                <a:cs typeface="Swiss 721 Light"/>
              </a:rPr>
              <a:t>M</a:t>
            </a:r>
            <a:r>
              <a:rPr lang="en-US" sz="3100" b="1" dirty="0" smtClean="0">
                <a:solidFill>
                  <a:srgbClr val="4F5961"/>
                </a:solidFill>
                <a:latin typeface="Swiss 721 Light"/>
                <a:cs typeface="Swiss 721 Light"/>
              </a:rPr>
              <a:t>ore information:</a:t>
            </a:r>
          </a:p>
          <a:p>
            <a:r>
              <a:rPr lang="en-US" sz="2800" b="1" u="sng" dirty="0" smtClean="0">
                <a:solidFill>
                  <a:srgbClr val="0088CF"/>
                </a:solidFill>
                <a:latin typeface="Swiss 721 Roman"/>
                <a:cs typeface="Swiss 721 Roman"/>
              </a:rPr>
              <a:t>www.sldo.ac.uk</a:t>
            </a:r>
          </a:p>
        </p:txBody>
      </p:sp>
      <p:pic>
        <p:nvPicPr>
          <p:cNvPr id="23" name="Picture 22" descr="qrcodelogo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3198" y="39034685"/>
            <a:ext cx="2539920" cy="253992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6843052" y="4978910"/>
            <a:ext cx="12873363" cy="9027523"/>
            <a:chOff x="16008610" y="4833905"/>
            <a:chExt cx="12873363" cy="9027523"/>
          </a:xfrm>
        </p:grpSpPr>
        <p:grpSp>
          <p:nvGrpSpPr>
            <p:cNvPr id="39" name="Group 38"/>
            <p:cNvGrpSpPr/>
            <p:nvPr/>
          </p:nvGrpSpPr>
          <p:grpSpPr>
            <a:xfrm>
              <a:off x="16008610" y="4833905"/>
              <a:ext cx="12130520" cy="4508927"/>
              <a:chOff x="11033346" y="3380427"/>
              <a:chExt cx="8567883" cy="3188585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12956017" y="3380427"/>
                <a:ext cx="6645212" cy="3188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100" b="1" dirty="0" smtClean="0">
                    <a:solidFill>
                      <a:srgbClr val="0088CF"/>
                    </a:solidFill>
                    <a:latin typeface="Swiss 721 Light"/>
                  </a:rPr>
                  <a:t>Methods</a:t>
                </a:r>
              </a:p>
              <a:p>
                <a:pPr algn="just"/>
                <a:endParaRPr lang="en-GB" sz="2800" dirty="0" smtClean="0">
                  <a:solidFill>
                    <a:srgbClr val="4F5961"/>
                  </a:solidFill>
                  <a:latin typeface="Swiss 721 Roman"/>
                  <a:cs typeface="Swiss 721 Roman"/>
                </a:endParaRPr>
              </a:p>
              <a:p>
                <a:pPr algn="just"/>
                <a:r>
                  <a:rPr lang="en-GB" sz="2800" dirty="0" smtClean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Data on long term conditions and their management were extracted from primary care medical records at two time points; 2010 and 2014. </a:t>
                </a:r>
                <a:r>
                  <a:rPr lang="en-GB" sz="2800" dirty="0" smtClean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Comparisons were made between adults with learning disabilities and the general population at both time points on:</a:t>
                </a:r>
                <a:endParaRPr lang="en-GB" sz="2800" dirty="0">
                  <a:solidFill>
                    <a:srgbClr val="4F5961"/>
                  </a:solidFill>
                  <a:latin typeface="Swiss 721 Roman"/>
                  <a:cs typeface="Swiss 721 Roman"/>
                </a:endParaRP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GB" sz="2800" dirty="0" smtClean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frequency </a:t>
                </a:r>
                <a:r>
                  <a:rPr lang="en-GB" sz="2800" dirty="0" smtClean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data </a:t>
                </a:r>
                <a:r>
                  <a:rPr lang="en-GB" sz="2800" dirty="0" smtClean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of long term conditions (% and </a:t>
                </a:r>
                <a:r>
                  <a:rPr lang="en-GB" sz="2800" dirty="0" smtClean="0">
                    <a:solidFill>
                      <a:srgbClr val="4F5961"/>
                    </a:solidFill>
                    <a:latin typeface="Swiss 721 Roman"/>
                    <a:cs typeface="Swiss 721 Roman"/>
                    <a:sym typeface="Symbol"/>
                  </a:rPr>
                  <a:t></a:t>
                </a:r>
                <a:r>
                  <a:rPr lang="en-GB" sz="2400" dirty="0" smtClean="0">
                    <a:solidFill>
                      <a:srgbClr val="4F5961"/>
                    </a:solidFill>
                    <a:latin typeface="Swiss 721 Roman"/>
                    <a:cs typeface="Swiss 721 Roman"/>
                    <a:sym typeface="Symbol"/>
                  </a:rPr>
                  <a:t>2</a:t>
                </a:r>
                <a:r>
                  <a:rPr lang="en-GB" sz="3200" dirty="0" smtClean="0">
                    <a:solidFill>
                      <a:srgbClr val="4F5961"/>
                    </a:solidFill>
                    <a:latin typeface="Swiss 721 Roman"/>
                    <a:cs typeface="Swiss 721 Roman"/>
                    <a:sym typeface="Symbol"/>
                  </a:rPr>
                  <a:t>)</a:t>
                </a:r>
                <a:endParaRPr lang="en-GB" sz="3200" dirty="0" smtClean="0">
                  <a:solidFill>
                    <a:srgbClr val="4F5961"/>
                  </a:solidFill>
                  <a:latin typeface="Swiss 721 Roman"/>
                  <a:cs typeface="Swiss 721 Roman"/>
                </a:endParaRP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GB" sz="2800" dirty="0" smtClean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completion </a:t>
                </a:r>
                <a:r>
                  <a:rPr lang="en-GB" sz="2800" dirty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of </a:t>
                </a:r>
                <a:r>
                  <a:rPr lang="en-GB" sz="2800" dirty="0" smtClean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each indicator of good practice management (%)</a:t>
                </a:r>
                <a:endParaRPr lang="en-GB" sz="2800" dirty="0">
                  <a:solidFill>
                    <a:srgbClr val="4F5961"/>
                  </a:solidFill>
                  <a:latin typeface="Swiss 721 Roman"/>
                  <a:cs typeface="Swiss 721 Roman"/>
                </a:endParaRPr>
              </a:p>
            </p:txBody>
          </p:sp>
          <p:pic>
            <p:nvPicPr>
              <p:cNvPr id="15" name="Picture 14" descr="Symbols Colour RGB_bars.jpg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33346" y="3411898"/>
                <a:ext cx="1585695" cy="1585695"/>
              </a:xfrm>
              <a:prstGeom prst="rect">
                <a:avLst/>
              </a:prstGeom>
            </p:spPr>
          </p:pic>
        </p:grp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8610" y="8046578"/>
              <a:ext cx="2245048" cy="2270260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18503333" y="9367890"/>
              <a:ext cx="10378640" cy="4493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3100" b="1" dirty="0">
                  <a:solidFill>
                    <a:srgbClr val="F99D2B"/>
                  </a:solidFill>
                  <a:latin typeface="Swiss 721 Light"/>
                </a:rPr>
                <a:t>Sample</a:t>
              </a:r>
            </a:p>
            <a:p>
              <a:pPr lvl="0"/>
              <a:endParaRPr lang="en-GB" sz="3100" dirty="0">
                <a:solidFill>
                  <a:srgbClr val="F99D2B"/>
                </a:solidFill>
                <a:latin typeface="Swiss 721 Roman"/>
              </a:endParaRPr>
            </a:p>
            <a:p>
              <a:r>
                <a:rPr lang="en-GB" sz="2800" dirty="0">
                  <a:solidFill>
                    <a:srgbClr val="4F5961"/>
                  </a:solidFill>
                  <a:latin typeface="Swiss 721 Roman"/>
                </a:rPr>
                <a:t>A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</a:rPr>
                <a:t>dults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</a:rPr>
                <a:t>with learning disabilities living in Greater Glasgow </a:t>
              </a:r>
              <a:endParaRPr lang="en-GB" sz="2800" dirty="0" smtClean="0">
                <a:solidFill>
                  <a:srgbClr val="4F5961"/>
                </a:solidFill>
                <a:latin typeface="Swiss 721 Roman"/>
              </a:endParaRPr>
            </a:p>
            <a:p>
              <a:r>
                <a:rPr lang="en-GB" sz="2800" dirty="0" smtClean="0">
                  <a:solidFill>
                    <a:srgbClr val="4F5961"/>
                  </a:solidFill>
                  <a:latin typeface="Swiss 721 Roman"/>
                </a:rPr>
                <a:t>and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</a:rPr>
                <a:t>Clyde health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</a:rPr>
                <a:t>board, Scotland;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</a:rPr>
                <a:t>in </a:t>
              </a:r>
              <a:r>
                <a:rPr lang="en-GB" sz="2800" b="1" dirty="0" smtClean="0">
                  <a:solidFill>
                    <a:srgbClr val="F99D2B"/>
                  </a:solidFill>
                  <a:latin typeface="Swiss 721 Roman"/>
                </a:rPr>
                <a:t>2010 (n=727) </a:t>
              </a:r>
              <a:endParaRPr lang="en-GB" sz="2800" b="1" dirty="0" smtClean="0">
                <a:solidFill>
                  <a:srgbClr val="F99D2B"/>
                </a:solidFill>
                <a:latin typeface="Swiss 721 Roman"/>
              </a:endParaRPr>
            </a:p>
            <a:p>
              <a:r>
                <a:rPr lang="en-GB" sz="2800" dirty="0" smtClean="0">
                  <a:solidFill>
                    <a:srgbClr val="4F5961"/>
                  </a:solidFill>
                  <a:latin typeface="Swiss 721 Roman"/>
                </a:rPr>
                <a:t>and </a:t>
              </a:r>
              <a:r>
                <a:rPr lang="en-GB" sz="2800" b="1" dirty="0" smtClean="0">
                  <a:solidFill>
                    <a:srgbClr val="F99D2B"/>
                  </a:solidFill>
                  <a:latin typeface="Swiss 721 Roman"/>
                </a:rPr>
                <a:t>2014 (n=3,891</a:t>
              </a:r>
              <a:r>
                <a:rPr lang="en-GB" sz="2800" b="1" dirty="0" smtClean="0">
                  <a:solidFill>
                    <a:srgbClr val="F99D2B"/>
                  </a:solidFill>
                  <a:latin typeface="Swiss 721 Roman"/>
                </a:rPr>
                <a:t>)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</a:rPr>
                <a:t>	</a:t>
              </a:r>
              <a:endParaRPr lang="en-GB" sz="2800" dirty="0">
                <a:solidFill>
                  <a:srgbClr val="4F5961"/>
                </a:solidFill>
                <a:latin typeface="Swiss 721 Roman"/>
              </a:endParaRPr>
            </a:p>
            <a:p>
              <a:pPr lvl="0" algn="just"/>
              <a:r>
                <a:rPr lang="en-GB" sz="2800" b="1" dirty="0" smtClean="0">
                  <a:solidFill>
                    <a:srgbClr val="00B0F0"/>
                  </a:solidFill>
                  <a:latin typeface="Swiss 721 Roman"/>
                </a:rPr>
                <a:t>In </a:t>
              </a:r>
              <a:r>
                <a:rPr lang="en-GB" sz="2800" b="1" dirty="0" smtClean="0">
                  <a:solidFill>
                    <a:srgbClr val="00B0F0"/>
                  </a:solidFill>
                  <a:latin typeface="Swiss 721 Roman"/>
                </a:rPr>
                <a:t>2010, </a:t>
              </a:r>
              <a:r>
                <a:rPr lang="en-GB" sz="2800" b="1" dirty="0" smtClean="0">
                  <a:solidFill>
                    <a:srgbClr val="92D050"/>
                  </a:solidFill>
                  <a:latin typeface="Swiss 721 Roman"/>
                </a:rPr>
                <a:t>402 (55.3%) </a:t>
              </a:r>
              <a:r>
                <a:rPr lang="en-GB" sz="2800" dirty="0">
                  <a:solidFill>
                    <a:srgbClr val="4F5961"/>
                  </a:solidFill>
                  <a:latin typeface="Swiss 721 Roman"/>
                </a:rPr>
                <a:t>males and </a:t>
              </a:r>
              <a:r>
                <a:rPr lang="en-GB" sz="2800" b="1" dirty="0" smtClean="0">
                  <a:solidFill>
                    <a:srgbClr val="92D050"/>
                  </a:solidFill>
                  <a:latin typeface="Swiss 721 Roman"/>
                </a:rPr>
                <a:t>325 (44.7%)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</a:rPr>
                <a:t>females </a:t>
              </a:r>
            </a:p>
            <a:p>
              <a:pPr lvl="0" algn="just"/>
              <a:r>
                <a:rPr lang="en-GB" sz="2800" b="1" dirty="0">
                  <a:solidFill>
                    <a:srgbClr val="00B0F0"/>
                  </a:solidFill>
                  <a:latin typeface="Swiss 721 Roman"/>
                </a:rPr>
                <a:t>I</a:t>
              </a:r>
              <a:r>
                <a:rPr lang="en-GB" sz="2800" b="1" dirty="0" smtClean="0">
                  <a:solidFill>
                    <a:srgbClr val="00B0F0"/>
                  </a:solidFill>
                  <a:latin typeface="Swiss 721 Roman"/>
                </a:rPr>
                <a:t>n </a:t>
              </a:r>
              <a:r>
                <a:rPr lang="en-GB" sz="2800" b="1" dirty="0" smtClean="0">
                  <a:solidFill>
                    <a:srgbClr val="00B0F0"/>
                  </a:solidFill>
                  <a:latin typeface="Swiss 721 Roman"/>
                </a:rPr>
                <a:t>2014,</a:t>
              </a:r>
              <a:r>
                <a:rPr lang="en-GB" sz="2800" dirty="0" smtClean="0">
                  <a:solidFill>
                    <a:srgbClr val="00B0F0"/>
                  </a:solidFill>
                  <a:latin typeface="Swiss 721 Roman"/>
                </a:rPr>
                <a:t> </a:t>
              </a:r>
              <a:r>
                <a:rPr lang="en-GB" sz="2800" b="1" dirty="0" smtClean="0">
                  <a:solidFill>
                    <a:srgbClr val="92D050"/>
                  </a:solidFill>
                  <a:latin typeface="Swiss 721 Roman"/>
                </a:rPr>
                <a:t>2,262 (58.1%) </a:t>
              </a:r>
              <a:r>
                <a:rPr lang="en-GB" sz="2800" dirty="0">
                  <a:solidFill>
                    <a:srgbClr val="4F5961"/>
                  </a:solidFill>
                  <a:latin typeface="Swiss 721 Roman"/>
                </a:rPr>
                <a:t>males and </a:t>
              </a:r>
              <a:r>
                <a:rPr lang="en-GB" sz="2800" b="1" dirty="0" smtClean="0">
                  <a:solidFill>
                    <a:srgbClr val="92D050"/>
                  </a:solidFill>
                  <a:latin typeface="Swiss 721 Roman"/>
                </a:rPr>
                <a:t>1,629 (41.9%) 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</a:rPr>
                <a:t>females</a:t>
              </a:r>
              <a:endParaRPr lang="en-GB" sz="2800" dirty="0" smtClean="0">
                <a:solidFill>
                  <a:srgbClr val="4F5961"/>
                </a:solidFill>
                <a:latin typeface="Swiss 721 Roman"/>
              </a:endParaRPr>
            </a:p>
            <a:p>
              <a:pPr lvl="0"/>
              <a:r>
                <a:rPr lang="en-GB" sz="2800" dirty="0" smtClean="0">
                  <a:solidFill>
                    <a:schemeClr val="tx2"/>
                  </a:solidFill>
                  <a:latin typeface="Swiss 721 Roman"/>
                </a:rPr>
                <a:t>The comparison group </a:t>
              </a:r>
              <a:r>
                <a:rPr lang="en-GB" sz="2800" dirty="0" smtClean="0">
                  <a:solidFill>
                    <a:schemeClr val="tx2"/>
                  </a:solidFill>
                  <a:latin typeface="Swiss 721 Roman"/>
                </a:rPr>
                <a:t>was</a:t>
              </a:r>
              <a:r>
                <a:rPr lang="en-GB" sz="2800" dirty="0" smtClean="0">
                  <a:solidFill>
                    <a:schemeClr val="tx2"/>
                  </a:solidFill>
                  <a:latin typeface="Swiss 721 Roman"/>
                </a:rPr>
                <a:t> </a:t>
              </a:r>
              <a:r>
                <a:rPr lang="en-GB" sz="2800" dirty="0" smtClean="0">
                  <a:solidFill>
                    <a:schemeClr val="tx2"/>
                  </a:solidFill>
                  <a:latin typeface="Swiss 721 Roman"/>
                </a:rPr>
                <a:t>the total population of </a:t>
              </a:r>
              <a:r>
                <a:rPr lang="en-GB" sz="2800" dirty="0" smtClean="0">
                  <a:solidFill>
                    <a:schemeClr val="tx2"/>
                  </a:solidFill>
                  <a:latin typeface="Swiss 721 Roman"/>
                </a:rPr>
                <a:t>Greater </a:t>
              </a:r>
              <a:r>
                <a:rPr lang="en-GB" sz="2800" dirty="0" smtClean="0">
                  <a:solidFill>
                    <a:schemeClr val="tx2"/>
                  </a:solidFill>
                  <a:latin typeface="Swiss 721 Roman"/>
                </a:rPr>
                <a:t>Glasgow and Clyde health board </a:t>
              </a:r>
              <a:r>
                <a:rPr lang="en-GB" sz="2800" b="1" dirty="0" smtClean="0">
                  <a:solidFill>
                    <a:schemeClr val="accent3"/>
                  </a:solidFill>
                  <a:latin typeface="Swiss 721 Roman"/>
                </a:rPr>
                <a:t>(n=764,672</a:t>
              </a:r>
              <a:r>
                <a:rPr lang="en-GB" sz="2800" b="1" dirty="0" smtClean="0">
                  <a:solidFill>
                    <a:schemeClr val="accent3"/>
                  </a:solidFill>
                  <a:latin typeface="Swiss 721 Roman"/>
                </a:rPr>
                <a:t>)</a:t>
              </a:r>
              <a:r>
                <a:rPr lang="en-GB" sz="2800" dirty="0" smtClean="0">
                  <a:solidFill>
                    <a:srgbClr val="4F5961"/>
                  </a:solidFill>
                  <a:latin typeface="Swiss 721 Roman"/>
                </a:rPr>
                <a:t>	</a:t>
              </a:r>
              <a:endParaRPr lang="en-GB" sz="2800" dirty="0">
                <a:solidFill>
                  <a:srgbClr val="4F5961"/>
                </a:solidFill>
                <a:latin typeface="Swiss 721 Roman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18730753" y="5445967"/>
              <a:ext cx="8149047" cy="0"/>
            </a:xfrm>
            <a:prstGeom prst="line">
              <a:avLst/>
            </a:prstGeom>
            <a:ln>
              <a:solidFill>
                <a:srgbClr val="0088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8503333" y="9902017"/>
              <a:ext cx="8149047" cy="0"/>
            </a:xfrm>
            <a:prstGeom prst="line">
              <a:avLst/>
            </a:prstGeom>
            <a:ln>
              <a:solidFill>
                <a:srgbClr val="F99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0" name="Chart 49"/>
          <p:cNvGraphicFramePr/>
          <p:nvPr>
            <p:extLst>
              <p:ext uri="{D42A27DB-BD31-4B8C-83A1-F6EECF244321}">
                <p14:modId xmlns:p14="http://schemas.microsoft.com/office/powerpoint/2010/main" val="2542450477"/>
              </p:ext>
            </p:extLst>
          </p:nvPr>
        </p:nvGraphicFramePr>
        <p:xfrm>
          <a:off x="4929151" y="14006433"/>
          <a:ext cx="23606435" cy="8293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56" name="Chart 55"/>
          <p:cNvGraphicFramePr/>
          <p:nvPr>
            <p:extLst>
              <p:ext uri="{D42A27DB-BD31-4B8C-83A1-F6EECF244321}">
                <p14:modId xmlns:p14="http://schemas.microsoft.com/office/powerpoint/2010/main" val="2051255138"/>
              </p:ext>
            </p:extLst>
          </p:nvPr>
        </p:nvGraphicFramePr>
        <p:xfrm>
          <a:off x="3389924" y="22065916"/>
          <a:ext cx="6978110" cy="4283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58" name="Chart 57"/>
          <p:cNvGraphicFramePr/>
          <p:nvPr>
            <p:extLst>
              <p:ext uri="{D42A27DB-BD31-4B8C-83A1-F6EECF244321}">
                <p14:modId xmlns:p14="http://schemas.microsoft.com/office/powerpoint/2010/main" val="1951966861"/>
              </p:ext>
            </p:extLst>
          </p:nvPr>
        </p:nvGraphicFramePr>
        <p:xfrm>
          <a:off x="22834964" y="22231040"/>
          <a:ext cx="6624825" cy="4499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59" name="Chart 58"/>
          <p:cNvGraphicFramePr/>
          <p:nvPr>
            <p:extLst>
              <p:ext uri="{D42A27DB-BD31-4B8C-83A1-F6EECF244321}">
                <p14:modId xmlns:p14="http://schemas.microsoft.com/office/powerpoint/2010/main" val="2914090296"/>
              </p:ext>
            </p:extLst>
          </p:nvPr>
        </p:nvGraphicFramePr>
        <p:xfrm>
          <a:off x="9974698" y="22017788"/>
          <a:ext cx="6937292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60" name="Chart 59"/>
          <p:cNvGraphicFramePr/>
          <p:nvPr>
            <p:extLst>
              <p:ext uri="{D42A27DB-BD31-4B8C-83A1-F6EECF244321}">
                <p14:modId xmlns:p14="http://schemas.microsoft.com/office/powerpoint/2010/main" val="1591596914"/>
              </p:ext>
            </p:extLst>
          </p:nvPr>
        </p:nvGraphicFramePr>
        <p:xfrm>
          <a:off x="16562540" y="22190381"/>
          <a:ext cx="6849758" cy="4630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61" name="Chart 60"/>
          <p:cNvGraphicFramePr/>
          <p:nvPr>
            <p:extLst>
              <p:ext uri="{D42A27DB-BD31-4B8C-83A1-F6EECF244321}">
                <p14:modId xmlns:p14="http://schemas.microsoft.com/office/powerpoint/2010/main" val="2243597522"/>
              </p:ext>
            </p:extLst>
          </p:nvPr>
        </p:nvGraphicFramePr>
        <p:xfrm>
          <a:off x="3451331" y="27306671"/>
          <a:ext cx="7253793" cy="5053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63" name="Chart 62"/>
          <p:cNvGraphicFramePr/>
          <p:nvPr>
            <p:extLst>
              <p:ext uri="{D42A27DB-BD31-4B8C-83A1-F6EECF244321}">
                <p14:modId xmlns:p14="http://schemas.microsoft.com/office/powerpoint/2010/main" val="643001998"/>
              </p:ext>
            </p:extLst>
          </p:nvPr>
        </p:nvGraphicFramePr>
        <p:xfrm>
          <a:off x="3374315" y="32995602"/>
          <a:ext cx="7330809" cy="4590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64" name="Chart 63"/>
          <p:cNvGraphicFramePr/>
          <p:nvPr>
            <p:extLst>
              <p:ext uri="{D42A27DB-BD31-4B8C-83A1-F6EECF244321}">
                <p14:modId xmlns:p14="http://schemas.microsoft.com/office/powerpoint/2010/main" val="1716518589"/>
              </p:ext>
            </p:extLst>
          </p:nvPr>
        </p:nvGraphicFramePr>
        <p:xfrm>
          <a:off x="10220215" y="33002621"/>
          <a:ext cx="6889202" cy="481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65" name="Chart 64"/>
          <p:cNvGraphicFramePr/>
          <p:nvPr>
            <p:extLst>
              <p:ext uri="{D42A27DB-BD31-4B8C-83A1-F6EECF244321}">
                <p14:modId xmlns:p14="http://schemas.microsoft.com/office/powerpoint/2010/main" val="3694271347"/>
              </p:ext>
            </p:extLst>
          </p:nvPr>
        </p:nvGraphicFramePr>
        <p:xfrm>
          <a:off x="10216240" y="27576381"/>
          <a:ext cx="6924219" cy="4805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9122063" y="21147217"/>
            <a:ext cx="16143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/>
              <a:t>Examples of achievement rates on good practice indicators over time</a:t>
            </a:r>
            <a:endParaRPr lang="en-GB" sz="4000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7109" y="27279600"/>
            <a:ext cx="12958343" cy="10553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7" name="Straight Connector 36"/>
          <p:cNvCxnSpPr/>
          <p:nvPr/>
        </p:nvCxnSpPr>
        <p:spPr>
          <a:xfrm>
            <a:off x="23027715" y="27870150"/>
            <a:ext cx="0" cy="7391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38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4497</TotalTime>
  <Words>356</Words>
  <Application>Microsoft Office PowerPoint</Application>
  <PresentationFormat>Custom</PresentationFormat>
  <Paragraphs>63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Glasgow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Ewelina Rydzewska</dc:creator>
  <cp:lastModifiedBy>Laura Hughes-Mccormack</cp:lastModifiedBy>
  <cp:revision>254</cp:revision>
  <cp:lastPrinted>2017-05-04T07:36:35Z</cp:lastPrinted>
  <dcterms:created xsi:type="dcterms:W3CDTF">2015-10-26T11:13:08Z</dcterms:created>
  <dcterms:modified xsi:type="dcterms:W3CDTF">2017-05-10T08:51:40Z</dcterms:modified>
</cp:coreProperties>
</file>